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434" r:id="rId2"/>
    <p:sldId id="422" r:id="rId3"/>
    <p:sldId id="423" r:id="rId4"/>
    <p:sldId id="424" r:id="rId5"/>
    <p:sldId id="425" r:id="rId6"/>
    <p:sldId id="426" r:id="rId7"/>
    <p:sldId id="427" r:id="rId8"/>
    <p:sldId id="428" r:id="rId9"/>
    <p:sldId id="429" r:id="rId10"/>
    <p:sldId id="430" r:id="rId11"/>
    <p:sldId id="431" r:id="rId12"/>
    <p:sldId id="432" r:id="rId13"/>
    <p:sldId id="43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163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74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image" Target="../media/image18.png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Velocity Motion Model (cont)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most common noise model is additive zero-mean noise, i.e.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need to decide on other characteristics of the noises</a:t>
            </a:r>
          </a:p>
          <a:p>
            <a:pPr lvl="1"/>
            <a:r>
              <a:rPr lang="en-US" dirty="0" smtClean="0"/>
              <a:t>“spread”		variance</a:t>
            </a:r>
          </a:p>
          <a:p>
            <a:pPr lvl="1"/>
            <a:r>
              <a:rPr lang="en-US" dirty="0" smtClean="0"/>
              <a:t>“skew”		skew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peakedness</a:t>
            </a:r>
            <a:r>
              <a:rPr lang="en-US" dirty="0" smtClean="0"/>
              <a:t>”	kurtosis</a:t>
            </a:r>
          </a:p>
          <a:p>
            <a:r>
              <a:rPr lang="en-US" dirty="0" smtClean="0"/>
              <a:t>typically, only the variance is specified</a:t>
            </a:r>
          </a:p>
          <a:p>
            <a:pPr lvl="1"/>
            <a:r>
              <a:rPr lang="en-US" dirty="0" smtClean="0"/>
              <a:t>the true variance is typically unknown</a:t>
            </a:r>
            <a:endParaRPr lang="en-US" dirty="0"/>
          </a:p>
        </p:txBody>
      </p:sp>
      <p:graphicFrame>
        <p:nvGraphicFramePr>
          <p:cNvPr id="153602" name="Object 2"/>
          <p:cNvGraphicFramePr>
            <a:graphicFrameLocks noChangeAspect="1"/>
          </p:cNvGraphicFramePr>
          <p:nvPr/>
        </p:nvGraphicFramePr>
        <p:xfrm>
          <a:off x="3090862" y="1752600"/>
          <a:ext cx="2962275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4" name="Equation" r:id="rId3" imgW="1282680" imgH="482400" progId="Equation.3">
                  <p:embed/>
                </p:oleObj>
              </mc:Choice>
              <mc:Fallback>
                <p:oleObj name="Equation" r:id="rId3" imgW="128268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862" y="1752600"/>
                        <a:ext cx="2962275" cy="110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19400" y="2895600"/>
            <a:ext cx="899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actual</a:t>
            </a:r>
            <a:br>
              <a:rPr lang="en-US" dirty="0" smtClean="0"/>
            </a:br>
            <a:r>
              <a:rPr lang="en-US" dirty="0" smtClean="0"/>
              <a:t>velocity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03195" y="2895600"/>
            <a:ext cx="1326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commanded</a:t>
            </a:r>
            <a:br>
              <a:rPr lang="en-US" dirty="0" smtClean="0"/>
            </a:br>
            <a:r>
              <a:rPr lang="en-US" dirty="0" smtClean="0"/>
              <a:t>velocity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70804" y="289560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noise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assumes that </a:t>
            </a:r>
            <a:r>
              <a:rPr lang="en-US" dirty="0" smtClean="0"/>
              <a:t>the variances can be modeled as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the </a:t>
            </a:r>
            <a:r>
              <a:rPr lang="en-US" dirty="0" smtClean="0">
                <a:sym typeface="Symbol"/>
              </a:rPr>
              <a:t>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dirty="0" smtClean="0"/>
              <a:t> are robot specific error parameters</a:t>
            </a:r>
          </a:p>
          <a:p>
            <a:pPr lvl="1"/>
            <a:r>
              <a:rPr lang="en-US" dirty="0" smtClean="0"/>
              <a:t>the less accurate the robot the larger the </a:t>
            </a:r>
            <a:r>
              <a:rPr lang="en-US" dirty="0" smtClean="0">
                <a:sym typeface="Symbol"/>
              </a:rPr>
              <a:t>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assumption models standard deviation of the noise is proportional to the commanded velocity of the robot</a:t>
            </a:r>
            <a:endParaRPr lang="en-US" dirty="0"/>
          </a:p>
        </p:txBody>
      </p:sp>
      <p:graphicFrame>
        <p:nvGraphicFramePr>
          <p:cNvPr id="154626" name="Object 2"/>
          <p:cNvGraphicFramePr>
            <a:graphicFrameLocks noChangeAspect="1"/>
          </p:cNvGraphicFramePr>
          <p:nvPr/>
        </p:nvGraphicFramePr>
        <p:xfrm>
          <a:off x="2812256" y="1600200"/>
          <a:ext cx="3519488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28" name="Equation" r:id="rId4" imgW="1523880" imgH="482400" progId="Equation.3">
                  <p:embed/>
                </p:oleObj>
              </mc:Choice>
              <mc:Fallback>
                <p:oleObj name="Equation" r:id="rId4" imgW="152388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2256" y="1600200"/>
                        <a:ext cx="3519488" cy="110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05600" y="190500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Eq</a:t>
            </a:r>
            <a:r>
              <a:rPr lang="en-US" dirty="0" smtClean="0"/>
              <a:t> 5.10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robot travelling on a circular arc has no independent control over its heading</a:t>
            </a:r>
          </a:p>
          <a:p>
            <a:pPr lvl="1"/>
            <a:r>
              <a:rPr lang="en-US" dirty="0" smtClean="0"/>
              <a:t>the heading must be tangent to the arc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this is problematic if you have a noisy commanded angular velocity </a:t>
            </a:r>
            <a:r>
              <a:rPr lang="en-US" i="1" dirty="0" smtClean="0">
                <a:sym typeface="Symbol"/>
              </a:rPr>
              <a:t>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thus, we assume that the final heading is actually given by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    is the angular velocity of the robot spinning in place</a:t>
            </a:r>
          </a:p>
        </p:txBody>
      </p:sp>
      <p:graphicFrame>
        <p:nvGraphicFramePr>
          <p:cNvPr id="155650" name="Object 2"/>
          <p:cNvGraphicFramePr>
            <a:graphicFrameLocks noChangeAspect="1"/>
          </p:cNvGraphicFramePr>
          <p:nvPr/>
        </p:nvGraphicFramePr>
        <p:xfrm>
          <a:off x="3619500" y="2362200"/>
          <a:ext cx="1905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6" name="Equation" r:id="rId3" imgW="825480" imgH="215640" progId="Equation.3">
                  <p:embed/>
                </p:oleObj>
              </mc:Choice>
              <mc:Fallback>
                <p:oleObj name="Equation" r:id="rId3" imgW="8254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0" y="2362200"/>
                        <a:ext cx="19050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51" name="Object 3"/>
          <p:cNvGraphicFramePr>
            <a:graphicFrameLocks noChangeAspect="1"/>
          </p:cNvGraphicFramePr>
          <p:nvPr/>
        </p:nvGraphicFramePr>
        <p:xfrm>
          <a:off x="3127375" y="4533900"/>
          <a:ext cx="28130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7" name="Equation" r:id="rId5" imgW="1218960" imgH="215640" progId="Equation.3">
                  <p:embed/>
                </p:oleObj>
              </mc:Choice>
              <mc:Fallback>
                <p:oleObj name="Equation" r:id="rId5" imgW="12189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75" y="4533900"/>
                        <a:ext cx="281305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52" name="Object 4"/>
          <p:cNvGraphicFramePr>
            <a:graphicFrameLocks noChangeAspect="1"/>
          </p:cNvGraphicFramePr>
          <p:nvPr/>
        </p:nvGraphicFramePr>
        <p:xfrm>
          <a:off x="1447800" y="5448300"/>
          <a:ext cx="293687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8" name="Equation" r:id="rId7" imgW="126720" imgH="215640" progId="Equation.3">
                  <p:embed/>
                </p:oleObj>
              </mc:Choice>
              <mc:Fallback>
                <p:oleObj name="Equation" r:id="rId7" imgW="1267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448300"/>
                        <a:ext cx="293687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05600" y="458366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Eq</a:t>
            </a:r>
            <a:r>
              <a:rPr lang="en-US" dirty="0" smtClean="0"/>
              <a:t> 5.14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assumes </a:t>
            </a:r>
            <a:r>
              <a:rPr lang="en-US" dirty="0" smtClean="0"/>
              <a:t>that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  <a:endParaRPr lang="en-US" dirty="0"/>
          </a:p>
        </p:txBody>
      </p:sp>
      <p:graphicFrame>
        <p:nvGraphicFramePr>
          <p:cNvPr id="156674" name="Object 2"/>
          <p:cNvGraphicFramePr>
            <a:graphicFrameLocks noChangeAspect="1"/>
          </p:cNvGraphicFramePr>
          <p:nvPr/>
        </p:nvGraphicFramePr>
        <p:xfrm>
          <a:off x="3690937" y="1524000"/>
          <a:ext cx="17621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8" name="Equation" r:id="rId3" imgW="761760" imgH="228600" progId="Equation.3">
                  <p:embed/>
                </p:oleObj>
              </mc:Choice>
              <mc:Fallback>
                <p:oleObj name="Equation" r:id="rId3" imgW="7617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0937" y="1524000"/>
                        <a:ext cx="176212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52800" y="2057400"/>
            <a:ext cx="899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actual</a:t>
            </a:r>
            <a:br>
              <a:rPr lang="en-US" dirty="0" smtClean="0"/>
            </a:br>
            <a:r>
              <a:rPr lang="en-US" dirty="0" smtClean="0"/>
              <a:t>velocity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33412" y="220980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noise</a:t>
            </a:r>
            <a:endParaRPr lang="en-US" dirty="0"/>
          </a:p>
        </p:txBody>
      </p:sp>
      <p:graphicFrame>
        <p:nvGraphicFramePr>
          <p:cNvPr id="156675" name="Object 3"/>
          <p:cNvGraphicFramePr>
            <a:graphicFrameLocks noChangeAspect="1"/>
          </p:cNvGraphicFramePr>
          <p:nvPr/>
        </p:nvGraphicFramePr>
        <p:xfrm>
          <a:off x="2840037" y="3429000"/>
          <a:ext cx="34639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9" name="Equation" r:id="rId5" imgW="1498320" imgH="241200" progId="Equation.3">
                  <p:embed/>
                </p:oleObj>
              </mc:Choice>
              <mc:Fallback>
                <p:oleObj name="Equation" r:id="rId5" imgW="149832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037" y="3429000"/>
                        <a:ext cx="3463925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705600" y="351686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Eq</a:t>
            </a:r>
            <a:r>
              <a:rPr lang="en-US" dirty="0" smtClean="0"/>
              <a:t> 5.15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center of circle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1912" y="1524000"/>
            <a:ext cx="7040175" cy="762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0443" y="2971800"/>
            <a:ext cx="4583113" cy="742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 descr="Table5.1.fix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3684" y="990600"/>
            <a:ext cx="7936632" cy="521256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rc 18"/>
          <p:cNvSpPr/>
          <p:nvPr/>
        </p:nvSpPr>
        <p:spPr>
          <a:xfrm rot="5400000">
            <a:off x="-1066800" y="-1143000"/>
            <a:ext cx="7315200" cy="7315200"/>
          </a:xfrm>
          <a:prstGeom prst="arc">
            <a:avLst>
              <a:gd name="adj1" fmla="val 16862845"/>
              <a:gd name="adj2" fmla="val 18539758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rotation of </a:t>
            </a:r>
            <a:r>
              <a:rPr lang="el-GR" dirty="0" smtClean="0">
                <a:latin typeface="Times New Roman"/>
                <a:cs typeface="Times New Roman"/>
              </a:rPr>
              <a:t>Δθ</a:t>
            </a:r>
            <a:r>
              <a:rPr lang="en-US" dirty="0" smtClean="0"/>
              <a:t> about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(x*, y*)</a:t>
            </a:r>
            <a:r>
              <a:rPr lang="en-US" dirty="0" smtClean="0"/>
              <a:t> 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(x, y)</a:t>
            </a:r>
            <a:r>
              <a:rPr lang="en-US" dirty="0" smtClean="0"/>
              <a:t>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(x’, y’)</a:t>
            </a:r>
            <a:r>
              <a:rPr lang="en-US" dirty="0" smtClean="0"/>
              <a:t> in time </a:t>
            </a:r>
            <a:r>
              <a:rPr lang="el-GR" dirty="0" smtClean="0">
                <a:latin typeface="Times New Roman"/>
                <a:cs typeface="Times New Roman"/>
              </a:rPr>
              <a:t>Δ</a:t>
            </a:r>
            <a:r>
              <a:rPr lang="en-US" dirty="0" smtClean="0">
                <a:latin typeface="Times New Roman"/>
                <a:cs typeface="Times New Roman"/>
              </a:rPr>
              <a:t>t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780000">
            <a:off x="2388599" y="2886615"/>
            <a:ext cx="3886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2340000">
            <a:off x="1966174" y="3686657"/>
            <a:ext cx="3886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4386" name="Object 2"/>
          <p:cNvGraphicFramePr>
            <a:graphicFrameLocks noChangeAspect="1"/>
          </p:cNvGraphicFramePr>
          <p:nvPr/>
        </p:nvGraphicFramePr>
        <p:xfrm>
          <a:off x="1447800" y="1839912"/>
          <a:ext cx="81915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8" name="Equation" r:id="rId3" imgW="355320" imgH="457200" progId="Equation.3">
                  <p:embed/>
                </p:oleObj>
              </mc:Choice>
              <mc:Fallback>
                <p:oleObj name="Equation" r:id="rId3" imgW="35532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39912"/>
                        <a:ext cx="81915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val 11"/>
          <p:cNvSpPr/>
          <p:nvPr/>
        </p:nvSpPr>
        <p:spPr>
          <a:xfrm>
            <a:off x="2362200" y="23733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" name="Oval 12"/>
          <p:cNvSpPr/>
          <p:nvPr/>
        </p:nvSpPr>
        <p:spPr>
          <a:xfrm>
            <a:off x="6096000" y="32115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Oval 13"/>
          <p:cNvSpPr/>
          <p:nvPr/>
        </p:nvSpPr>
        <p:spPr>
          <a:xfrm>
            <a:off x="5334000" y="48117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aphicFrame>
        <p:nvGraphicFramePr>
          <p:cNvPr id="144387" name="Object 3"/>
          <p:cNvGraphicFramePr>
            <a:graphicFrameLocks noChangeAspect="1"/>
          </p:cNvGraphicFramePr>
          <p:nvPr/>
        </p:nvGraphicFramePr>
        <p:xfrm>
          <a:off x="3841750" y="4800600"/>
          <a:ext cx="14605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9" name="Equation" r:id="rId5" imgW="634680" imgH="711000" progId="Equation.3">
                  <p:embed/>
                </p:oleObj>
              </mc:Choice>
              <mc:Fallback>
                <p:oleObj name="Equation" r:id="rId5" imgW="634680" imgH="71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0" y="4800600"/>
                        <a:ext cx="1460500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8" name="Object 4"/>
          <p:cNvGraphicFramePr>
            <a:graphicFrameLocks noChangeAspect="1"/>
          </p:cNvGraphicFramePr>
          <p:nvPr/>
        </p:nvGraphicFramePr>
        <p:xfrm>
          <a:off x="5181600" y="1479550"/>
          <a:ext cx="1344612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0" name="Equation" r:id="rId7" imgW="583920" imgH="711000" progId="Equation.3">
                  <p:embed/>
                </p:oleObj>
              </mc:Choice>
              <mc:Fallback>
                <p:oleObj name="Equation" r:id="rId7" imgW="583920" imgH="711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479550"/>
                        <a:ext cx="1344612" cy="164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9" name="Object 5"/>
          <p:cNvGraphicFramePr>
            <a:graphicFrameLocks noChangeAspect="1"/>
          </p:cNvGraphicFramePr>
          <p:nvPr/>
        </p:nvGraphicFramePr>
        <p:xfrm>
          <a:off x="3505200" y="3744912"/>
          <a:ext cx="4667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1" name="Equation" r:id="rId9" imgW="203040" imgH="164880" progId="Equation.3">
                  <p:embed/>
                </p:oleObj>
              </mc:Choice>
              <mc:Fallback>
                <p:oleObj name="Equation" r:id="rId9" imgW="203040" imgH="1648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744912"/>
                        <a:ext cx="4667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3124200" y="2725737"/>
          <a:ext cx="55403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2" name="Equation" r:id="rId11" imgW="241200" imgH="177480" progId="Equation.3">
                  <p:embed/>
                </p:oleObj>
              </mc:Choice>
              <mc:Fallback>
                <p:oleObj name="Equation" r:id="rId11" imgW="24120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725737"/>
                        <a:ext cx="554037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91" name="Object 7"/>
          <p:cNvGraphicFramePr>
            <a:graphicFrameLocks noChangeAspect="1"/>
          </p:cNvGraphicFramePr>
          <p:nvPr/>
        </p:nvGraphicFramePr>
        <p:xfrm>
          <a:off x="6019800" y="3973512"/>
          <a:ext cx="218757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3" name="Equation" r:id="rId13" imgW="952200" imgH="203040" progId="Equation.3">
                  <p:embed/>
                </p:oleObj>
              </mc:Choice>
              <mc:Fallback>
                <p:oleObj name="Equation" r:id="rId13" imgW="95220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973512"/>
                        <a:ext cx="218757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55601" y="2895600"/>
            <a:ext cx="125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Lines 2, 3, 4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359465" y="4202668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 5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543800" y="44196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 6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</a:t>
            </a:r>
            <a:r>
              <a:rPr lang="el-GR" dirty="0" smtClean="0">
                <a:latin typeface="Times New Roman"/>
                <a:cs typeface="Times New Roman"/>
              </a:rPr>
              <a:t>Δθ</a:t>
            </a:r>
            <a:r>
              <a:rPr lang="en-US" dirty="0" smtClean="0"/>
              <a:t> and </a:t>
            </a:r>
            <a:r>
              <a:rPr lang="el-GR" dirty="0" smtClean="0">
                <a:latin typeface="Times New Roman"/>
                <a:cs typeface="Times New Roman"/>
              </a:rPr>
              <a:t>Δ</a:t>
            </a:r>
            <a:r>
              <a:rPr lang="en-US" dirty="0" smtClean="0">
                <a:latin typeface="Times New Roman"/>
                <a:cs typeface="Times New Roman"/>
              </a:rPr>
              <a:t>dist</a:t>
            </a:r>
            <a:r>
              <a:rPr lang="en-US" dirty="0" smtClean="0"/>
              <a:t> we can compute the velocities needed to generate the motion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notice what the algorithm has done</a:t>
            </a:r>
          </a:p>
          <a:p>
            <a:pPr lvl="1"/>
            <a:r>
              <a:rPr lang="en-US" dirty="0" smtClean="0"/>
              <a:t>it has used an inverse motion model to compute the control vector that would be needed to produce the motion from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/>
              <a:t> to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in general, the computed control vector will be different from the actual control vector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45410" name="Object 2"/>
          <p:cNvGraphicFramePr>
            <a:graphicFrameLocks noChangeAspect="1"/>
          </p:cNvGraphicFramePr>
          <p:nvPr/>
        </p:nvGraphicFramePr>
        <p:xfrm>
          <a:off x="2818606" y="2057400"/>
          <a:ext cx="3506788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12" name="Equation" r:id="rId3" imgW="1523880" imgH="482400" progId="Equation.3">
                  <p:embed/>
                </p:oleObj>
              </mc:Choice>
              <mc:Fallback>
                <p:oleObj name="Equation" r:id="rId3" imgW="152388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8606" y="2057400"/>
                        <a:ext cx="3506788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81800" y="2362200"/>
            <a:ext cx="106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Steps 7, 8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we want the posterior conditional density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the control action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carrying the robot from pose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/>
              <a:t> to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in time </a:t>
            </a:r>
            <a:r>
              <a:rPr lang="el-GR" dirty="0" smtClean="0">
                <a:latin typeface="Times New Roman"/>
                <a:cs typeface="Times New Roman"/>
              </a:rPr>
              <a:t>Δ</a:t>
            </a:r>
            <a:r>
              <a:rPr lang="en-US" dirty="0" smtClean="0">
                <a:latin typeface="Times New Roman"/>
                <a:cs typeface="Times New Roman"/>
              </a:rPr>
              <a:t>t</a:t>
            </a:r>
            <a:r>
              <a:rPr lang="en-US" dirty="0" smtClean="0"/>
              <a:t> </a:t>
            </a:r>
          </a:p>
          <a:p>
            <a:r>
              <a:rPr lang="en-US" dirty="0" smtClean="0"/>
              <a:t>so far the algorithm has computed the required control action</a:t>
            </a:r>
            <a:br>
              <a:rPr lang="en-US" dirty="0" smtClean="0"/>
            </a:br>
            <a:r>
              <a:rPr lang="en-US" dirty="0" smtClean="0"/>
              <a:t>     needed to carry the robot from position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 y)</a:t>
            </a:r>
            <a:r>
              <a:rPr lang="en-US" dirty="0" smtClean="0"/>
              <a:t> to position</a:t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(x’ y’)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the control action has been computed assuming the robot moves on a circular arc</a:t>
            </a:r>
          </a:p>
        </p:txBody>
      </p:sp>
      <p:graphicFrame>
        <p:nvGraphicFramePr>
          <p:cNvPr id="146434" name="Object 2"/>
          <p:cNvGraphicFramePr>
            <a:graphicFrameLocks noChangeAspect="1"/>
          </p:cNvGraphicFramePr>
          <p:nvPr/>
        </p:nvGraphicFramePr>
        <p:xfrm>
          <a:off x="3589338" y="1608137"/>
          <a:ext cx="19653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38" name="Equation" r:id="rId3" imgW="850680" imgH="228600" progId="Equation.3">
                  <p:embed/>
                </p:oleObj>
              </mc:Choice>
              <mc:Fallback>
                <p:oleObj name="Equation" r:id="rId3" imgW="8506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8" y="1608137"/>
                        <a:ext cx="196532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35" name="Object 3"/>
          <p:cNvGraphicFramePr>
            <a:graphicFrameLocks noChangeAspect="1"/>
          </p:cNvGraphicFramePr>
          <p:nvPr/>
        </p:nvGraphicFramePr>
        <p:xfrm>
          <a:off x="487362" y="3657600"/>
          <a:ext cx="35083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39" name="Equation" r:id="rId5" imgW="152280" imgH="228600" progId="Equation.3">
                  <p:embed/>
                </p:oleObj>
              </mc:Choice>
              <mc:Fallback>
                <p:oleObj name="Equation" r:id="rId5" imgW="1522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2" y="3657600"/>
                        <a:ext cx="350838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computed heading of the robot is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heading should be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difference is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or expressed as an angular velocity</a:t>
            </a:r>
            <a:endParaRPr lang="en-US" dirty="0"/>
          </a:p>
        </p:txBody>
      </p:sp>
      <p:graphicFrame>
        <p:nvGraphicFramePr>
          <p:cNvPr id="150530" name="Object 2"/>
          <p:cNvGraphicFramePr>
            <a:graphicFrameLocks noChangeAspect="1"/>
          </p:cNvGraphicFramePr>
          <p:nvPr/>
        </p:nvGraphicFramePr>
        <p:xfrm>
          <a:off x="6019800" y="800100"/>
          <a:ext cx="16129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38" name="Equation" r:id="rId3" imgW="698400" imgH="215640" progId="Equation.3">
                  <p:embed/>
                </p:oleObj>
              </mc:Choice>
              <mc:Fallback>
                <p:oleObj name="Equation" r:id="rId3" imgW="6984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800100"/>
                        <a:ext cx="16129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1" name="Object 3"/>
          <p:cNvGraphicFramePr>
            <a:graphicFrameLocks noChangeAspect="1"/>
          </p:cNvGraphicFramePr>
          <p:nvPr/>
        </p:nvGraphicFramePr>
        <p:xfrm>
          <a:off x="6019800" y="1801813"/>
          <a:ext cx="3810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39" name="Equation" r:id="rId5" imgW="164880" imgH="177480" progId="Equation.3">
                  <p:embed/>
                </p:oleObj>
              </mc:Choice>
              <mc:Fallback>
                <p:oleObj name="Equation" r:id="rId5" imgW="16488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801813"/>
                        <a:ext cx="381000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2" name="Object 4"/>
          <p:cNvGraphicFramePr>
            <a:graphicFrameLocks noChangeAspect="1"/>
          </p:cNvGraphicFramePr>
          <p:nvPr/>
        </p:nvGraphicFramePr>
        <p:xfrm>
          <a:off x="5943600" y="2667000"/>
          <a:ext cx="24320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40" name="Equation" r:id="rId7" imgW="1054080" imgH="457200" progId="Equation.3">
                  <p:embed/>
                </p:oleObj>
              </mc:Choice>
              <mc:Fallback>
                <p:oleObj name="Equation" r:id="rId7" imgW="105408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667000"/>
                        <a:ext cx="2432050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3" name="Object 5"/>
          <p:cNvGraphicFramePr>
            <a:graphicFrameLocks noChangeAspect="1"/>
          </p:cNvGraphicFramePr>
          <p:nvPr/>
        </p:nvGraphicFramePr>
        <p:xfrm>
          <a:off x="3429000" y="4419600"/>
          <a:ext cx="2286000" cy="186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41" name="Equation" r:id="rId9" imgW="990360" imgH="812520" progId="Equation.3">
                  <p:embed/>
                </p:oleObj>
              </mc:Choice>
              <mc:Fallback>
                <p:oleObj name="Equation" r:id="rId9" imgW="990360" imgH="8125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419600"/>
                        <a:ext cx="2286000" cy="186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400800" y="5486400"/>
            <a:ext cx="1367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 9,</a:t>
            </a:r>
            <a:br>
              <a:rPr lang="en-US" dirty="0" smtClean="0"/>
            </a:br>
            <a:r>
              <a:rPr lang="en-US" dirty="0" err="1" smtClean="0"/>
              <a:t>Eq</a:t>
            </a:r>
            <a:r>
              <a:rPr lang="en-US" dirty="0" smtClean="0"/>
              <a:t> 5.25, 5.28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33400" y="4421777"/>
                <a:ext cx="22098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the in-place bearing error; i.e., the amount</a:t>
                </a:r>
              </a:p>
              <a:p>
                <a:r>
                  <a:rPr lang="en-US" dirty="0" smtClean="0"/>
                  <a:t>the robot must rotate by at the final</a:t>
                </a:r>
              </a:p>
              <a:p>
                <a:r>
                  <a:rPr lang="en-US" dirty="0" smtClean="0"/>
                  <a:t>location to achieve a</a:t>
                </a:r>
              </a:p>
              <a:p>
                <a:r>
                  <a:rPr lang="en-US" dirty="0" smtClean="0"/>
                  <a:t>bearing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421777"/>
                <a:ext cx="2209800" cy="1754326"/>
              </a:xfrm>
              <a:prstGeom prst="rect">
                <a:avLst/>
              </a:prstGeom>
              <a:blipFill rotWithShape="0">
                <a:blip r:embed="rId11"/>
                <a:stretch>
                  <a:fillRect l="-2486" t="-1736" r="-2210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similarly, we can compute the errors of the computed linear and rotational velocities</a:t>
            </a:r>
            <a:endParaRPr lang="en-US" dirty="0"/>
          </a:p>
        </p:txBody>
      </p:sp>
      <p:graphicFrame>
        <p:nvGraphicFramePr>
          <p:cNvPr id="151554" name="Object 2"/>
          <p:cNvGraphicFramePr>
            <a:graphicFrameLocks noChangeAspect="1"/>
          </p:cNvGraphicFramePr>
          <p:nvPr/>
        </p:nvGraphicFramePr>
        <p:xfrm>
          <a:off x="3736181" y="2133600"/>
          <a:ext cx="1671637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8" name="Equation" r:id="rId3" imgW="723600" imgH="634680" progId="Equation.3">
                  <p:embed/>
                </p:oleObj>
              </mc:Choice>
              <mc:Fallback>
                <p:oleObj name="Equation" r:id="rId3" imgW="723600" imgH="634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6181" y="2133600"/>
                        <a:ext cx="1671637" cy="145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55" name="Object 3"/>
          <p:cNvGraphicFramePr>
            <a:graphicFrameLocks noChangeAspect="1"/>
          </p:cNvGraphicFramePr>
          <p:nvPr/>
        </p:nvGraphicFramePr>
        <p:xfrm>
          <a:off x="3692525" y="4114800"/>
          <a:ext cx="1758950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9" name="Equation" r:id="rId5" imgW="761760" imgH="634680" progId="Equation.3">
                  <p:embed/>
                </p:oleObj>
              </mc:Choice>
              <mc:Fallback>
                <p:oleObj name="Equation" r:id="rId5" imgW="761760" imgH="634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5" y="4114800"/>
                        <a:ext cx="1758950" cy="145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we assume that the robot has independent control over its controlled linear and angular velocities then the joint density of the errors is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do the individual densities look like?</a:t>
            </a:r>
            <a:endParaRPr lang="en-US" dirty="0"/>
          </a:p>
        </p:txBody>
      </p:sp>
      <p:graphicFrame>
        <p:nvGraphicFramePr>
          <p:cNvPr id="152578" name="Object 2"/>
          <p:cNvGraphicFramePr>
            <a:graphicFrameLocks noChangeAspect="1"/>
          </p:cNvGraphicFramePr>
          <p:nvPr/>
        </p:nvGraphicFramePr>
        <p:xfrm>
          <a:off x="1785938" y="2598738"/>
          <a:ext cx="55721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0" name="Equation" r:id="rId3" imgW="2412720" imgH="228600" progId="Equation.3">
                  <p:embed/>
                </p:oleObj>
              </mc:Choice>
              <mc:Fallback>
                <p:oleObj name="Equation" r:id="rId3" imgW="24127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2598738"/>
                        <a:ext cx="557212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3254</TotalTime>
  <Words>366</Words>
  <Application>Microsoft Office PowerPoint</Application>
  <PresentationFormat>On-screen Show (4:3)</PresentationFormat>
  <Paragraphs>104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Bookman Old Style</vt:lpstr>
      <vt:lpstr>Calibri</vt:lpstr>
      <vt:lpstr>Cambria Math</vt:lpstr>
      <vt:lpstr>Gill Sans MT</vt:lpstr>
      <vt:lpstr>Symbol</vt:lpstr>
      <vt:lpstr>Times New Roman</vt:lpstr>
      <vt:lpstr>Wingdings</vt:lpstr>
      <vt:lpstr>Wingdings 3</vt:lpstr>
      <vt:lpstr>Origin</vt:lpstr>
      <vt:lpstr>Equation</vt:lpstr>
      <vt:lpstr>Velocity Motion Model (cont)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52</cp:revision>
  <dcterms:created xsi:type="dcterms:W3CDTF">2011-01-07T01:27:12Z</dcterms:created>
  <dcterms:modified xsi:type="dcterms:W3CDTF">2017-02-17T18:07:48Z</dcterms:modified>
</cp:coreProperties>
</file>